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7b027ec2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7b027ec2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027ec2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027ec2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b027ec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7b027ec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7b027ec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7b027ec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a511c8dd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a511c8d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a511c8d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a511c8d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a511c8d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a511c8d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a511c8dd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a511c8dd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a511c8dd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a511c8dd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a511c8dd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a511c8dd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b027ec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b027ec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a511c8dd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a511c8dd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7353858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7353858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0500" marR="190500" rtl="0" algn="l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</a:rPr>
              <a:t>After listing on the exchange, most projects have the following dynamics:</a:t>
            </a:r>
            <a:endParaRPr sz="800">
              <a:solidFill>
                <a:schemeClr val="dk1"/>
              </a:solidFill>
            </a:endParaRPr>
          </a:p>
          <a:p>
            <a:pPr indent="-279400" lvl="0" marL="939800" marR="190500" rtl="0" algn="l">
              <a:lnSpc>
                <a:spcPct val="158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rabicPeriod"/>
            </a:pPr>
            <a:r>
              <a:rPr lang="en-GB" sz="800">
                <a:solidFill>
                  <a:schemeClr val="dk1"/>
                </a:solidFill>
              </a:rPr>
              <a:t>Trading at a high price in the first minute of the listing followed by a fall and the ability to sell tokens with a 100%+ RO</a:t>
            </a:r>
            <a:endParaRPr sz="800">
              <a:solidFill>
                <a:schemeClr val="dk1"/>
              </a:solidFill>
            </a:endParaRPr>
          </a:p>
          <a:p>
            <a:pPr indent="-279400" lvl="0" marL="939800" marR="1905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rabicPeriod"/>
            </a:pPr>
            <a:r>
              <a:rPr lang="en-GB" sz="800">
                <a:solidFill>
                  <a:schemeClr val="dk1"/>
                </a:solidFill>
              </a:rPr>
              <a:t>Accumulation phase, which can go for several months or days depending on different conditions.</a:t>
            </a:r>
            <a:endParaRPr sz="800">
              <a:solidFill>
                <a:schemeClr val="dk1"/>
              </a:solidFill>
            </a:endParaRPr>
          </a:p>
          <a:p>
            <a:pPr indent="-279400" lvl="0" marL="939800" marR="1905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rabicPeriod"/>
            </a:pPr>
            <a:r>
              <a:rPr lang="en-GB" sz="800">
                <a:solidFill>
                  <a:schemeClr val="dk1"/>
                </a:solidFill>
              </a:rPr>
              <a:t>The beginning of the growth stage if the project has a long-term perspective.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735385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735385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b027ec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b027ec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b027ec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b027ec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b027ec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b027ec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7b027ec2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7b027ec2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7b027ec2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7b027ec2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b027ec2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b027ec2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b027ec2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7b027ec2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Investment evolution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ICO / STO / IEO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261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ROI went down</a:t>
            </a:r>
            <a:endParaRPr b="1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39999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SAFT conditions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Bounty / Airdrop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Influencers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Project management gambels</a:t>
            </a: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119" name="Google Shape;119;p23"/>
          <p:cNvSpPr txBox="1"/>
          <p:nvPr>
            <p:ph idx="2" type="body"/>
          </p:nvPr>
        </p:nvSpPr>
        <p:spPr>
          <a:xfrm>
            <a:off x="4832400" y="1152475"/>
            <a:ext cx="39999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Problem</a:t>
            </a:r>
            <a:endParaRPr b="1" u="sng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Extreme bonuses, vesting periods too short. Peg pricing.</a:t>
            </a:r>
            <a:br>
              <a:rPr lang="en-GB"/>
            </a:b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When Exchange?</a:t>
            </a:r>
            <a:br>
              <a:rPr lang="en-GB"/>
            </a:b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Had influence..</a:t>
            </a: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Not converting after each sale round.</a:t>
            </a: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Security Token Offering</a:t>
            </a:r>
            <a:endParaRPr b="1"/>
          </a:p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Howey Test</a:t>
            </a:r>
            <a:endParaRPr b="1"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security is found to exist if all 4 of these elements exist: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Investment with money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In a common enterprise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With an expectation of profits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From the effort of others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Problem listing the token</a:t>
            </a:r>
            <a:endParaRPr b="1"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wallet does not support the feature of the token.</a:t>
            </a:r>
            <a:br>
              <a:rPr lang="en-GB"/>
            </a:br>
            <a:r>
              <a:rPr lang="en-GB"/>
              <a:t>(voting, debidents, profit shares, …)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Regulated security token exchange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Security of the exchange / wallet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</a:t>
            </a:r>
            <a:r>
              <a:rPr b="1" lang="en-GB"/>
              <a:t>olution</a:t>
            </a:r>
            <a:endParaRPr b="1"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78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Develop wallet and exchange yourself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Closed ecosystem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Private blockchain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Exchange Offering</a:t>
            </a:r>
            <a:endParaRPr/>
          </a:p>
        </p:txBody>
      </p:sp>
      <p:sp>
        <p:nvSpPr>
          <p:cNvPr id="149" name="Google Shape;149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IEO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Responsibilities of the exchange</a:t>
            </a:r>
            <a:endParaRPr b="1"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Legal opinion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Due Diligence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Withdraw of tokens disabled</a:t>
            </a:r>
            <a:br>
              <a:rPr lang="en-GB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Transparency problems</a:t>
            </a:r>
            <a:endParaRPr b="1"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Regulations ⇔ Minor exchanges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Multiple launchpads</a:t>
            </a:r>
            <a:br>
              <a:rPr lang="en-GB"/>
            </a:b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Token swap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Return of Investment ($) Binance</a:t>
            </a:r>
            <a:endParaRPr b="1"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600" y="1152475"/>
            <a:ext cx="657080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284625" y="0"/>
            <a:ext cx="48594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Crypto enthusiast since 2014</a:t>
            </a:r>
            <a:br>
              <a:rPr lang="en-GB">
                <a:solidFill>
                  <a:srgbClr val="000000"/>
                </a:solidFill>
              </a:rPr>
            </a:b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Co-founder private investment syndicate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(MLC)</a:t>
            </a:r>
            <a:br>
              <a:rPr lang="en-GB">
                <a:solidFill>
                  <a:srgbClr val="000000"/>
                </a:solidFill>
              </a:rPr>
            </a:b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CBDO CoinStruction</a:t>
            </a:r>
            <a:br>
              <a:rPr lang="en-GB">
                <a:solidFill>
                  <a:srgbClr val="000000"/>
                </a:solidFill>
              </a:rPr>
            </a:b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COO Atomind, Robotics and A.I. VC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00222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Celer IEO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3375"/>
            <a:ext cx="8520600" cy="38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6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Price Dynamic of Projects After IEO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13" y="581350"/>
            <a:ext cx="8939376" cy="45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Contact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Linkedin: Waton Christof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Telegram:</a:t>
            </a:r>
            <a:br>
              <a:rPr lang="en-GB"/>
            </a:br>
            <a:r>
              <a:rPr lang="en-GB"/>
              <a:t>@cryptowaton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Whatsapp:</a:t>
            </a:r>
            <a:br>
              <a:rPr lang="en-GB"/>
            </a:br>
            <a:r>
              <a:rPr lang="en-GB"/>
              <a:t>+32468215255</a:t>
            </a:r>
            <a:br>
              <a:rPr lang="en-GB"/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627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Initial Coin Offering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an ‘ICO’?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Initial Coin Offering is a method of fundraising without having to give away ownership of your company to the investors.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funding process goes from:</a:t>
            </a:r>
            <a:br>
              <a:rPr lang="en-GB"/>
            </a:br>
            <a:r>
              <a:rPr lang="en-GB"/>
              <a:t>Seed phase</a:t>
            </a:r>
            <a:br>
              <a:rPr lang="en-GB"/>
            </a:br>
            <a:r>
              <a:rPr lang="en-GB"/>
              <a:t>=&gt; private sale </a:t>
            </a:r>
            <a:br>
              <a:rPr lang="en-GB"/>
            </a:br>
            <a:r>
              <a:rPr lang="en-GB"/>
              <a:t>=&gt; public presale </a:t>
            </a:r>
            <a:br>
              <a:rPr lang="en-GB"/>
            </a:br>
            <a:r>
              <a:rPr lang="en-GB"/>
              <a:t>=&gt; public sale (rounds)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Utility token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ICO fundraise results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700"/>
            <a:ext cx="9144000" cy="40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1397400" y="102700"/>
            <a:ext cx="6557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Bitcoin reaches $10.000, 29th November 2017, 06:48 AM</a:t>
            </a:r>
            <a:endParaRPr b="1" u="sng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17" y="1045475"/>
            <a:ext cx="725435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114950" y="34950"/>
            <a:ext cx="6914100" cy="6051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Bitcoin doesn’t stop at $10.000 29th November 2017, 10:14AM</a:t>
            </a:r>
            <a:endParaRPr b="1" u="sng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13" y="963500"/>
            <a:ext cx="851657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905100" y="95200"/>
            <a:ext cx="7333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Bitcoin grows above $12.000, 6th December 2017</a:t>
            </a:r>
            <a:endParaRPr b="1" u="sng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688" y="860500"/>
            <a:ext cx="7164624" cy="435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84750" y="65175"/>
            <a:ext cx="8846400" cy="4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Bitcoin breaks $14,000</a:t>
            </a:r>
            <a:b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</a:b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7th </a:t>
            </a:r>
            <a:r>
              <a:rPr b="1" lang="en-GB" u="sng">
                <a:solidFill>
                  <a:srgbClr val="6AA84F"/>
                </a:solidFill>
                <a:highlight>
                  <a:srgbClr val="FFFFFF"/>
                </a:highlight>
              </a:rPr>
              <a:t>December 2017</a:t>
            </a:r>
            <a:endParaRPr b="1" u="sng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88" y="730775"/>
            <a:ext cx="7292525" cy="42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